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sldIdLst>
    <p:sldId id="339" r:id="rId5"/>
    <p:sldId id="342" r:id="rId6"/>
    <p:sldId id="343" r:id="rId7"/>
    <p:sldId id="344" r:id="rId8"/>
    <p:sldId id="341" r:id="rId9"/>
    <p:sldId id="345" r:id="rId10"/>
    <p:sldId id="347" r:id="rId11"/>
    <p:sldId id="346" r:id="rId12"/>
    <p:sldId id="348" r:id="rId13"/>
    <p:sldId id="351" r:id="rId14"/>
    <p:sldId id="349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50" r:id="rId25"/>
    <p:sldId id="352" r:id="rId2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00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9F7D98-F4FF-4E3D-8550-356F87E37C21}" v="1" dt="2024-02-13T01:20:25.9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63454-D110-45C9-A00B-C0C23732F3BB}" type="datetimeFigureOut">
              <a:rPr kumimoji="1" lang="ja-JP" altLang="en-US" smtClean="0"/>
              <a:t>2025/7/11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D357E-7183-47F6-9409-C0165DBB51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5064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D357E-7183-47F6-9409-C0165DBB51E1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407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D357E-7183-47F6-9409-C0165DBB51E1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692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ボディ用_テキストボックス幅狭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5557" y="1156135"/>
            <a:ext cx="10890726" cy="516298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メイリオ" panose="020B0604030504040204" pitchFamily="34" charset="-128"/>
                <a:ea typeface="メイリオ" panose="020B0604030504040204" pitchFamily="34" charset="-128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F17018-B59F-4223-BB43-B99E1082F0C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12"/>
          <p:cNvCxnSpPr/>
          <p:nvPr userDrawn="1"/>
        </p:nvCxnSpPr>
        <p:spPr>
          <a:xfrm>
            <a:off x="10160" y="599440"/>
            <a:ext cx="1216152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87960" y="71120"/>
            <a:ext cx="9921240" cy="5566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34" charset="-128"/>
                <a:ea typeface="メイリオ" panose="020B0604030504040204" pitchFamily="34" charset="-12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435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ボディ用_テキストボックス幅狭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5557" y="1156135"/>
            <a:ext cx="10890726" cy="516298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メイリオ" panose="020B0604030504040204" pitchFamily="34" charset="-128"/>
                <a:ea typeface="メイリオ" panose="020B0604030504040204" pitchFamily="34" charset="-128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F17018-B59F-4223-BB43-B99E1082F0C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12"/>
          <p:cNvCxnSpPr/>
          <p:nvPr userDrawn="1"/>
        </p:nvCxnSpPr>
        <p:spPr>
          <a:xfrm>
            <a:off x="10160" y="599440"/>
            <a:ext cx="1216152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87960" y="71120"/>
            <a:ext cx="9921240" cy="5566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34" charset="-128"/>
                <a:ea typeface="メイリオ" panose="020B0604030504040204" pitchFamily="34" charset="-12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F19C783-65F6-B1D5-4BE9-522CDE423F51}"/>
              </a:ext>
            </a:extLst>
          </p:cNvPr>
          <p:cNvSpPr txBox="1"/>
          <p:nvPr userDrawn="1"/>
        </p:nvSpPr>
        <p:spPr>
          <a:xfrm>
            <a:off x="10601210" y="127903"/>
            <a:ext cx="14891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600" b="1" dirty="0">
                <a:solidFill>
                  <a:srgbClr val="FF0000"/>
                </a:solidFill>
              </a:rPr>
              <a:t>Confidential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16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5DE5B6-D06D-CE9C-7EF4-C52BE6D7A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662D95F-191A-1B57-E52A-A30D8EE7C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9E8C7E-B953-8475-58D8-91A1D400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1656000" cy="360000"/>
          </a:xfrm>
        </p:spPr>
        <p:txBody>
          <a:bodyPr/>
          <a:lstStyle/>
          <a:p>
            <a:fld id="{8E93C8D0-3256-45D8-92BD-26B12504B856}" type="datetimeFigureOut">
              <a:rPr kumimoji="1" lang="ja-JP" altLang="en-US" smtClean="0"/>
              <a:t>2025/7/11</a:t>
            </a:fld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271873-01C3-F51B-36A4-6B62FBA53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DC57-E72E-4AFE-99C8-A9088917B98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DAE31-CEA3-B13A-CF4F-DDE4EC5CEE6F}"/>
              </a:ext>
            </a:extLst>
          </p:cNvPr>
          <p:cNvSpPr txBox="1"/>
          <p:nvPr userDrawn="1"/>
        </p:nvSpPr>
        <p:spPr>
          <a:xfrm>
            <a:off x="10601210" y="127903"/>
            <a:ext cx="14891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600" b="1" dirty="0">
                <a:solidFill>
                  <a:srgbClr val="FF0000"/>
                </a:solidFill>
              </a:rPr>
              <a:t>Confidential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120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7979" y="6428946"/>
            <a:ext cx="5537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17018-B59F-4223-BB43-B99E1082F0C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B3C22FAB-6C65-E02F-A883-A35E070EC152}"/>
              </a:ext>
            </a:extLst>
          </p:cNvPr>
          <p:cNvCxnSpPr>
            <a:cxnSpLocks/>
          </p:cNvCxnSpPr>
          <p:nvPr userDrawn="1"/>
        </p:nvCxnSpPr>
        <p:spPr>
          <a:xfrm>
            <a:off x="85787" y="891575"/>
            <a:ext cx="11989106" cy="0"/>
          </a:xfrm>
          <a:prstGeom prst="line">
            <a:avLst/>
          </a:prstGeom>
          <a:ln w="38100" cmpd="dbl">
            <a:solidFill>
              <a:srgbClr val="8A001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 descr="文字が書かれている&#10;&#10;中程度の精度で自動的に生成された説明">
            <a:extLst>
              <a:ext uri="{FF2B5EF4-FFF2-40B4-BE49-F238E27FC236}">
                <a16:creationId xmlns:a16="http://schemas.microsoft.com/office/drawing/2014/main" id="{E85ED226-0261-EF0D-AECB-6357BFC6945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01" y="731288"/>
            <a:ext cx="1567598" cy="293168"/>
          </a:xfrm>
          <a:prstGeom prst="rect">
            <a:avLst/>
          </a:prstGeom>
        </p:spPr>
      </p:pic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69627C3A-F2C2-6AB6-1D29-3ABC526801F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8" y="6446920"/>
            <a:ext cx="1487103" cy="27737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F46FDC1-4284-D7BD-4A61-7E39EBCEBA6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715978" y="6407897"/>
            <a:ext cx="2268881" cy="355332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C02BDA2-A294-6D18-9B27-1935E8AE8EAD}"/>
              </a:ext>
            </a:extLst>
          </p:cNvPr>
          <p:cNvSpPr txBox="1"/>
          <p:nvPr userDrawn="1"/>
        </p:nvSpPr>
        <p:spPr>
          <a:xfrm>
            <a:off x="8421846" y="6488397"/>
            <a:ext cx="342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00" b="0" i="0">
                <a:solidFill>
                  <a:schemeClr val="tx1"/>
                </a:solidFill>
                <a:effectLst/>
                <a:latin typeface="Neue Haas Grotesk Text Pro" panose="020B0504020202020204" pitchFamily="34" charset="0"/>
              </a:rPr>
              <a:t>COPYRIGHT © NAKAKITA SEISAKUSHO.CO.,LTD.</a:t>
            </a:r>
            <a:endParaRPr lang="ja-JP" altLang="en-US" sz="1000">
              <a:solidFill>
                <a:schemeClr val="tx1"/>
              </a:solidFill>
              <a:latin typeface="Neue Haas Grotesk Tex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58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12" r:id="rId2"/>
    <p:sldLayoutId id="2147483713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3B8932-7F2D-D208-E43F-60CB0F940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0112"/>
            <a:ext cx="9144000" cy="1109780"/>
          </a:xfrm>
        </p:spPr>
        <p:txBody>
          <a:bodyPr/>
          <a:lstStyle/>
          <a:p>
            <a:r>
              <a:rPr lang="en-US" sz="3200" b="1" dirty="0"/>
              <a:t>Real-Time and Predictive CII Monitoring for RO-RO Ships</a:t>
            </a:r>
            <a:endParaRPr kumimoji="1" lang="ja-JP" altLang="en-US" sz="3200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8DEB68D-A4DA-DA11-FF5C-2877E0DC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DC57-E72E-4AFE-99C8-A9088917B981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98514-8EB6-B207-77F7-959EC0B58652}"/>
              </a:ext>
            </a:extLst>
          </p:cNvPr>
          <p:cNvSpPr txBox="1"/>
          <p:nvPr/>
        </p:nvSpPr>
        <p:spPr>
          <a:xfrm>
            <a:off x="2468880" y="2681865"/>
            <a:ext cx="7254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INTERNSHIP PROJECT PRESENTATION(Offline)</a:t>
            </a:r>
          </a:p>
          <a:p>
            <a:pPr algn="r"/>
            <a:r>
              <a:rPr lang="en-IN" sz="1600" dirty="0">
                <a:latin typeface="+mj-lt"/>
              </a:rPr>
              <a:t>~SIDDHARTHA KOMMU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67861-E066-1FF2-1CEE-CE1F423D67D3}"/>
              </a:ext>
            </a:extLst>
          </p:cNvPr>
          <p:cNvSpPr txBox="1"/>
          <p:nvPr/>
        </p:nvSpPr>
        <p:spPr>
          <a:xfrm>
            <a:off x="2862072" y="9573768"/>
            <a:ext cx="8976360" cy="103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sz="1600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D20E3F0-C26D-B018-FE30-FDC447FC9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128" y="3991613"/>
            <a:ext cx="10524744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kGroteskNeue"/>
              </a:rPr>
              <a:t>About me:</a:t>
            </a:r>
            <a:b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kGroteskNeue"/>
              </a:rPr>
              <a:t>My name is Siddhartha Kommu(SID-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kGroteskNeue"/>
              </a:rPr>
              <a:t>san</a:t>
            </a:r>
            <a:r>
              <a:rPr kumimoji="0" lang="en-US" altLang="en-US" dirty="0">
                <a:latin typeface="fkGroteskNeue"/>
              </a:rPr>
              <a:t>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kGroteskNeue"/>
              </a:rPr>
              <a:t>. I am from Hyderabad, India, and I </a:t>
            </a:r>
            <a:r>
              <a:rPr lang="en-US" dirty="0"/>
              <a:t>am a 4</a:t>
            </a:r>
            <a:r>
              <a:rPr lang="en-US" baseline="30000" dirty="0"/>
              <a:t>th</a:t>
            </a:r>
            <a:r>
              <a:rPr lang="en-US" dirty="0"/>
              <a:t>-year Mechanical and Aerospace Engineering student at the Indian Institute of Technology Hyderabad (IITH)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kGroteskNeue"/>
              </a:rPr>
              <a:t>.</a:t>
            </a:r>
          </a:p>
          <a:p>
            <a:pPr lvl="0"/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kGroteskNeue"/>
            </a:endParaRPr>
          </a:p>
          <a:p>
            <a:pPr lvl="0"/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I love swimming and I really enjoy eating Hyderabadi biriyani. </a:t>
            </a:r>
            <a:r>
              <a:rPr lang="en-US" dirty="0"/>
              <a:t>I am really happy to share my project with you all today.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39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F7262C-1381-FE85-0772-02CB4A8E9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8669" y="1128703"/>
            <a:ext cx="10890726" cy="5162983"/>
          </a:xfrm>
        </p:spPr>
        <p:txBody>
          <a:bodyPr/>
          <a:lstStyle/>
          <a:p>
            <a:pPr marL="0" indent="0">
              <a:buNone/>
            </a:pPr>
            <a:r>
              <a:rPr lang="en-IN" sz="1800" b="1" dirty="0"/>
              <a:t>Flow Diagram For Annual CII Prediction Model (Model 1)</a:t>
            </a:r>
          </a:p>
          <a:p>
            <a:pPr marL="0" indent="0" algn="ctr">
              <a:buNone/>
            </a:pPr>
            <a:r>
              <a:rPr lang="en-IN" sz="1400" dirty="0"/>
              <a:t>[Historical Operational Data (CSV/Manual Input)]</a:t>
            </a:r>
          </a:p>
          <a:p>
            <a:pPr marL="0" indent="0" algn="ctr">
              <a:buNone/>
            </a:pPr>
            <a:r>
              <a:rPr lang="en-IN" sz="1400" dirty="0"/>
              <a:t>↓</a:t>
            </a:r>
          </a:p>
          <a:p>
            <a:pPr marL="0" indent="0" algn="ctr">
              <a:buNone/>
            </a:pPr>
            <a:r>
              <a:rPr lang="en-IN" sz="1400" dirty="0"/>
              <a:t>[Data Preprocessing]</a:t>
            </a:r>
          </a:p>
          <a:p>
            <a:pPr marL="0" indent="0" algn="ctr">
              <a:buNone/>
            </a:pPr>
            <a:r>
              <a:rPr lang="en-IN" sz="1400" dirty="0"/>
              <a:t>↓</a:t>
            </a:r>
          </a:p>
          <a:p>
            <a:pPr marL="0" indent="0" algn="ctr">
              <a:buNone/>
            </a:pPr>
            <a:r>
              <a:rPr lang="en-IN" sz="1400" dirty="0"/>
              <a:t>[Feature Engineering &amp; Selection]</a:t>
            </a:r>
          </a:p>
          <a:p>
            <a:pPr marL="0" indent="0" algn="ctr">
              <a:buNone/>
            </a:pPr>
            <a:r>
              <a:rPr lang="en-IN" sz="1400" dirty="0"/>
              <a:t>↓</a:t>
            </a:r>
          </a:p>
          <a:p>
            <a:pPr marL="0" indent="0" algn="ctr">
              <a:buNone/>
            </a:pPr>
            <a:r>
              <a:rPr lang="en-IN" sz="1400" dirty="0"/>
              <a:t>[Model Prediction (ML Model)]</a:t>
            </a:r>
          </a:p>
          <a:p>
            <a:pPr marL="0" indent="0" algn="ctr">
              <a:buNone/>
            </a:pPr>
            <a:r>
              <a:rPr lang="en-IN" sz="1400" dirty="0"/>
              <a:t>↓</a:t>
            </a:r>
          </a:p>
          <a:p>
            <a:pPr marL="0" indent="0" algn="ctr">
              <a:buNone/>
            </a:pPr>
            <a:r>
              <a:rPr lang="en-IN" sz="1400" dirty="0"/>
              <a:t>[Annual CII Calculation &amp; Rating Assignment]</a:t>
            </a:r>
          </a:p>
          <a:p>
            <a:pPr marL="0" indent="0" algn="ctr">
              <a:buNone/>
            </a:pPr>
            <a:r>
              <a:rPr lang="en-IN" sz="1400" dirty="0"/>
              <a:t>↓</a:t>
            </a:r>
          </a:p>
          <a:p>
            <a:pPr marL="0" indent="0" algn="ctr">
              <a:buNone/>
            </a:pPr>
            <a:r>
              <a:rPr lang="en-IN" sz="1400" dirty="0"/>
              <a:t>[Optimization Suggestions Generation]</a:t>
            </a:r>
          </a:p>
          <a:p>
            <a:pPr marL="0" indent="0" algn="ctr">
              <a:buNone/>
            </a:pPr>
            <a:r>
              <a:rPr lang="en-IN" sz="1400" dirty="0"/>
              <a:t>↓</a:t>
            </a:r>
          </a:p>
          <a:p>
            <a:pPr marL="0" indent="0" algn="ctr">
              <a:buNone/>
            </a:pPr>
            <a:r>
              <a:rPr lang="en-IN" sz="1400" dirty="0"/>
              <a:t>[Output: Predicted CII, Rating, Suggestions]</a:t>
            </a:r>
          </a:p>
          <a:p>
            <a:pPr marL="0" indent="0" algn="ctr">
              <a:buNone/>
            </a:pPr>
            <a:r>
              <a:rPr lang="en-IN" sz="1400" dirty="0"/>
              <a:t>↓</a:t>
            </a:r>
          </a:p>
          <a:p>
            <a:pPr marL="0" indent="0" algn="ctr">
              <a:buNone/>
            </a:pPr>
            <a:r>
              <a:rPr lang="en-IN" sz="1400" dirty="0"/>
              <a:t>[User Interface: Manual Entry or File Upload]</a:t>
            </a:r>
          </a:p>
          <a:p>
            <a:pPr marL="0" indent="0">
              <a:buNone/>
            </a:pPr>
            <a:endParaRPr lang="en-IN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6E2901-8285-0320-7E42-6A6324851D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F17018-B59F-4223-BB43-B99E1082F0C7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C81C7F-CF5F-67C2-2F96-DF15FFE61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How the ML Model Was Built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878742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D3FE36-6722-3EBE-820D-88375A4EF5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009831"/>
            <a:ext cx="6998827" cy="5162983"/>
          </a:xfrm>
        </p:spPr>
        <p:txBody>
          <a:bodyPr/>
          <a:lstStyle/>
          <a:p>
            <a:pPr marL="0" indent="0">
              <a:buNone/>
            </a:pPr>
            <a:r>
              <a:rPr lang="en-US" sz="1500" b="1" dirty="0"/>
              <a:t>Data Source</a:t>
            </a:r>
            <a:r>
              <a:rPr lang="en-US" sz="1500" dirty="0"/>
              <a:t>:</a:t>
            </a:r>
            <a:br>
              <a:rPr lang="en-US" sz="1500" dirty="0"/>
            </a:br>
            <a:r>
              <a:rPr lang="en-US" sz="1500" dirty="0"/>
              <a:t>The data used in this project was collected from a </a:t>
            </a:r>
            <a:r>
              <a:rPr lang="en-US" sz="1500" b="1" dirty="0"/>
              <a:t>RO-RO (Roll-on/Roll-off) ship</a:t>
            </a:r>
            <a:r>
              <a:rPr lang="en-US" sz="1500" dirty="0"/>
              <a:t>, logged </a:t>
            </a:r>
            <a:r>
              <a:rPr lang="en-US" sz="1500" b="1" dirty="0"/>
              <a:t>at one-minute intervals</a:t>
            </a:r>
            <a:r>
              <a:rPr lang="en-US" sz="1500" dirty="0"/>
              <a:t>. Each row in the dataset represents one minute of the ship’s operation.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500" b="1" dirty="0"/>
              <a:t>Key Columns in the Dataset</a:t>
            </a:r>
            <a:r>
              <a:rPr lang="en-US" sz="1500" dirty="0"/>
              <a:t>:</a:t>
            </a:r>
          </a:p>
          <a:p>
            <a:r>
              <a:rPr lang="en-US" sz="1500" b="1" dirty="0"/>
              <a:t>Time</a:t>
            </a:r>
            <a:r>
              <a:rPr lang="en-US" sz="1500" dirty="0"/>
              <a:t>: Timestamp when data was recorded</a:t>
            </a:r>
          </a:p>
          <a:p>
            <a:r>
              <a:rPr lang="en-US" sz="1500" b="1" dirty="0" err="1"/>
              <a:t>Rev_ME</a:t>
            </a:r>
            <a:r>
              <a:rPr lang="en-US" sz="1500" dirty="0"/>
              <a:t>: Main engine RPM</a:t>
            </a:r>
          </a:p>
          <a:p>
            <a:r>
              <a:rPr lang="en-US" sz="1500" b="1" dirty="0" err="1"/>
              <a:t>CppPitch</a:t>
            </a:r>
            <a:r>
              <a:rPr lang="en-US" sz="1500" dirty="0"/>
              <a:t>: Controllable Pitch Propeller (CPP) angle (in degrees)</a:t>
            </a:r>
          </a:p>
          <a:p>
            <a:r>
              <a:rPr lang="en-US" sz="1500" b="1" dirty="0" err="1"/>
              <a:t>FO_ME_Cons</a:t>
            </a:r>
            <a:r>
              <a:rPr lang="en-US" sz="1500" dirty="0"/>
              <a:t>: Fuel oil consumed by the main engine (liters)</a:t>
            </a:r>
          </a:p>
          <a:p>
            <a:r>
              <a:rPr lang="en-US" sz="1500" b="1" dirty="0" err="1"/>
              <a:t>FO_GE_Cons</a:t>
            </a:r>
            <a:r>
              <a:rPr lang="en-US" sz="1500" dirty="0"/>
              <a:t>: Fuel oil consumed by the generator engine (liters)</a:t>
            </a:r>
          </a:p>
          <a:p>
            <a:r>
              <a:rPr lang="en-US" sz="1500" b="1" dirty="0" err="1"/>
              <a:t>Wind_Direction</a:t>
            </a:r>
            <a:r>
              <a:rPr lang="en-US" sz="1500" dirty="0"/>
              <a:t>: Wind direction (in degrees)</a:t>
            </a:r>
          </a:p>
          <a:p>
            <a:r>
              <a:rPr lang="en-US" sz="1500" b="1" dirty="0" err="1"/>
              <a:t>Wind_Speed</a:t>
            </a:r>
            <a:r>
              <a:rPr lang="en-US" sz="1500" dirty="0"/>
              <a:t>: Wind speed (m/s)</a:t>
            </a:r>
          </a:p>
          <a:p>
            <a:r>
              <a:rPr lang="en-US" sz="1500" b="1" dirty="0" err="1"/>
              <a:t>Ship_Speed</a:t>
            </a:r>
            <a:r>
              <a:rPr lang="en-US" sz="1500" dirty="0"/>
              <a:t>: Speed of the ship (knots)</a:t>
            </a:r>
          </a:p>
          <a:p>
            <a:r>
              <a:rPr lang="en-US" sz="1500" b="1" dirty="0" err="1"/>
              <a:t>Fore_Draft</a:t>
            </a:r>
            <a:r>
              <a:rPr lang="en-US" sz="1500" dirty="0"/>
              <a:t>: Water depth at the bow (front) of the ship (m)</a:t>
            </a:r>
          </a:p>
          <a:p>
            <a:r>
              <a:rPr lang="en-US" sz="1500" b="1" dirty="0" err="1"/>
              <a:t>Aft_Draft</a:t>
            </a:r>
            <a:r>
              <a:rPr lang="en-US" sz="1500" dirty="0"/>
              <a:t>: Water depth at the stern (rear) of the ship (m)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603994-A418-E7CA-EDA7-E39D69ED51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F17018-B59F-4223-BB43-B99E1082F0C7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971A4D-0FFB-DCA6-010B-6EA5038C9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/>
              <a:t>Sample Data – RO-RO 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C7947-FA4A-061E-1D34-F06634A5A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004" y="1664208"/>
            <a:ext cx="5643517" cy="3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92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031F9F-D642-0237-1D99-C38DEF1BD4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9560" y="923545"/>
            <a:ext cx="11612880" cy="5368142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/>
              <a:t>Objective</a:t>
            </a:r>
            <a:r>
              <a:rPr lang="en-US" sz="1400" dirty="0"/>
              <a:t>:</a:t>
            </a:r>
            <a:br>
              <a:rPr lang="en-US" sz="1400" dirty="0"/>
            </a:br>
            <a:r>
              <a:rPr lang="en-US" sz="1400" dirty="0"/>
              <a:t>Ensure the dataset is reliable, complete, and focused on actual sailing conditions for accurate modeling and analysis.</a:t>
            </a:r>
          </a:p>
          <a:p>
            <a:pPr marL="0" indent="0">
              <a:buNone/>
            </a:pPr>
            <a:r>
              <a:rPr lang="en-US" sz="1400" b="1" dirty="0"/>
              <a:t>1. Date &amp; Time Handling</a:t>
            </a:r>
          </a:p>
          <a:p>
            <a:r>
              <a:rPr lang="en-US" sz="1400" dirty="0"/>
              <a:t>Converted the </a:t>
            </a:r>
            <a:r>
              <a:rPr lang="en-US" sz="1400" b="1" dirty="0"/>
              <a:t>"Time"</a:t>
            </a:r>
            <a:r>
              <a:rPr lang="en-US" sz="1400" dirty="0"/>
              <a:t> column to datetime format.</a:t>
            </a:r>
          </a:p>
          <a:p>
            <a:pPr marL="0" indent="0">
              <a:buNone/>
            </a:pPr>
            <a:r>
              <a:rPr lang="en-US" sz="1400" b="1" dirty="0"/>
              <a:t>2. Fuel Consumption Columns</a:t>
            </a:r>
          </a:p>
          <a:p>
            <a:r>
              <a:rPr lang="en-US" sz="1400" dirty="0"/>
              <a:t>Columns: </a:t>
            </a:r>
            <a:r>
              <a:rPr lang="en-US" sz="1400" b="1" dirty="0" err="1"/>
              <a:t>FO_ME_Cons</a:t>
            </a:r>
            <a:r>
              <a:rPr lang="en-US" sz="1400" dirty="0"/>
              <a:t> and </a:t>
            </a:r>
            <a:r>
              <a:rPr lang="en-US" sz="1400" b="1" dirty="0" err="1"/>
              <a:t>FO_GE_Cons</a:t>
            </a:r>
            <a:endParaRPr lang="en-US" sz="1400" dirty="0"/>
          </a:p>
          <a:p>
            <a:r>
              <a:rPr lang="en-US" sz="1400" dirty="0"/>
              <a:t>Converted all entries to numeric.</a:t>
            </a:r>
          </a:p>
          <a:p>
            <a:r>
              <a:rPr lang="en-US" sz="1400" dirty="0"/>
              <a:t>Handled missing/non-numeric values using </a:t>
            </a:r>
            <a:r>
              <a:rPr lang="en-US" sz="1400" b="1" dirty="0"/>
              <a:t>forward-filling</a:t>
            </a:r>
            <a:r>
              <a:rPr lang="en-US" sz="1400" dirty="0"/>
              <a:t> (previous valid value is carried forward).</a:t>
            </a:r>
          </a:p>
          <a:p>
            <a:r>
              <a:rPr lang="en-US" sz="1400" dirty="0"/>
              <a:t>This ensures accurate fuel usage tracking over time.</a:t>
            </a:r>
          </a:p>
          <a:p>
            <a:pPr marL="0" indent="0">
              <a:buNone/>
            </a:pPr>
            <a:r>
              <a:rPr lang="en-US" sz="1400" b="1" dirty="0"/>
              <a:t>3. Other Numeric Columns</a:t>
            </a:r>
          </a:p>
          <a:p>
            <a:r>
              <a:rPr lang="en-US" sz="1400" dirty="0"/>
              <a:t>Handled missing values for:</a:t>
            </a:r>
          </a:p>
          <a:p>
            <a:pPr lvl="1"/>
            <a:r>
              <a:rPr lang="en-US" sz="1400" b="1" dirty="0" err="1"/>
              <a:t>Ship_Speed</a:t>
            </a:r>
            <a:r>
              <a:rPr lang="en-US" sz="1400" b="1" dirty="0"/>
              <a:t>, </a:t>
            </a:r>
            <a:r>
              <a:rPr lang="en-US" sz="1400" b="1" dirty="0" err="1"/>
              <a:t>CppPitch</a:t>
            </a:r>
            <a:r>
              <a:rPr lang="en-US" sz="1400" b="1" dirty="0"/>
              <a:t>, </a:t>
            </a:r>
            <a:r>
              <a:rPr lang="en-US" sz="1400" b="1" dirty="0" err="1"/>
              <a:t>Wind_Speed</a:t>
            </a:r>
            <a:r>
              <a:rPr lang="en-US" sz="1400" b="1" dirty="0"/>
              <a:t>, HEEL, </a:t>
            </a:r>
            <a:r>
              <a:rPr lang="en-US" sz="1400" b="1" dirty="0" err="1"/>
              <a:t>Fore_Draft</a:t>
            </a:r>
            <a:r>
              <a:rPr lang="en-US" sz="1400" b="1" dirty="0"/>
              <a:t>, </a:t>
            </a:r>
            <a:r>
              <a:rPr lang="en-US" sz="1400" b="1" dirty="0" err="1"/>
              <a:t>Aft_Draft</a:t>
            </a:r>
            <a:endParaRPr lang="en-US" sz="1400" dirty="0"/>
          </a:p>
          <a:p>
            <a:r>
              <a:rPr lang="en-US" sz="1400" dirty="0"/>
              <a:t>Applied </a:t>
            </a:r>
            <a:r>
              <a:rPr lang="en-US" sz="1400" b="1" dirty="0"/>
              <a:t>forward-filling</a:t>
            </a:r>
            <a:r>
              <a:rPr lang="en-US" sz="1400" dirty="0"/>
              <a:t> to maintain continuity.</a:t>
            </a:r>
          </a:p>
          <a:p>
            <a:r>
              <a:rPr lang="en-US" sz="1400" dirty="0"/>
              <a:t>Converted all values to numeric format.</a:t>
            </a:r>
          </a:p>
          <a:p>
            <a:pPr marL="0" indent="0">
              <a:buNone/>
            </a:pPr>
            <a:r>
              <a:rPr lang="en-US" sz="1400" b="1" dirty="0"/>
              <a:t>4. Removing Incomplete Records</a:t>
            </a:r>
          </a:p>
          <a:p>
            <a:r>
              <a:rPr lang="en-US" sz="1400" dirty="0"/>
              <a:t>Rows with missing values in </a:t>
            </a:r>
            <a:r>
              <a:rPr lang="en-US" sz="1400" b="1" dirty="0"/>
              <a:t>critical columns</a:t>
            </a:r>
            <a:r>
              <a:rPr lang="en-US" sz="1400" dirty="0"/>
              <a:t> (speed, drafts, fuel) were dropped.</a:t>
            </a:r>
          </a:p>
          <a:p>
            <a:pPr marL="0" indent="0">
              <a:buNone/>
            </a:pPr>
            <a:r>
              <a:rPr lang="en-US" sz="1400" b="1" dirty="0"/>
              <a:t>5. Removing Idle/Port States</a:t>
            </a:r>
          </a:p>
          <a:p>
            <a:r>
              <a:rPr lang="en-US" sz="1400" dirty="0"/>
              <a:t>Removed rows where </a:t>
            </a:r>
            <a:r>
              <a:rPr lang="en-US" sz="1400" b="1" dirty="0" err="1"/>
              <a:t>Ship_Speed</a:t>
            </a:r>
            <a:r>
              <a:rPr lang="en-US" sz="1400" b="1" dirty="0"/>
              <a:t> ≤ 0.5 knots</a:t>
            </a:r>
            <a:r>
              <a:rPr lang="en-US" sz="1400" dirty="0"/>
              <a:t> to focus only on active sailing periods.</a:t>
            </a:r>
          </a:p>
          <a:p>
            <a:endParaRPr lang="en-US" sz="1400" dirty="0"/>
          </a:p>
          <a:p>
            <a:pPr marL="0" indent="0">
              <a:buNone/>
            </a:pPr>
            <a:endParaRPr lang="en-IN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B0AA54-6A9B-7154-3C2C-F952FD97E5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F17018-B59F-4223-BB43-B99E1082F0C7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38F575-95B7-257C-C54C-380F2F87A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/>
              <a:t>Data Cleaning &amp;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38819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B91879-3A52-6226-E14C-E92DBFD41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9363" y="923545"/>
            <a:ext cx="11926824" cy="5577839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+mn-lt"/>
              </a:rPr>
              <a:t>Purpose</a:t>
            </a:r>
            <a:r>
              <a:rPr lang="en-US" sz="1400" dirty="0">
                <a:latin typeface="+mn-lt"/>
              </a:rPr>
              <a:t>: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To derive new variables from raw data that better represent ship performance and fuel efficiency, enabling more accurate CII predictions.</a:t>
            </a:r>
          </a:p>
          <a:p>
            <a:pPr marL="0" indent="0">
              <a:buNone/>
            </a:pPr>
            <a:r>
              <a:rPr lang="en-US" sz="1400" b="1" dirty="0">
                <a:latin typeface="+mn-lt"/>
              </a:rPr>
              <a:t>1. Fuel Consumption per Minute</a:t>
            </a:r>
          </a:p>
          <a:p>
            <a:r>
              <a:rPr lang="en-US" sz="1400" dirty="0">
                <a:latin typeface="+mn-lt"/>
              </a:rPr>
              <a:t>Calculated difference between consecutive rows of:</a:t>
            </a:r>
          </a:p>
          <a:p>
            <a:pPr lvl="1"/>
            <a:r>
              <a:rPr lang="en-US" sz="1400" b="1" dirty="0" err="1"/>
              <a:t>FO_ME_Cons</a:t>
            </a:r>
            <a:r>
              <a:rPr lang="en-US" sz="1400" dirty="0"/>
              <a:t> (main engine)</a:t>
            </a:r>
          </a:p>
          <a:p>
            <a:pPr lvl="1"/>
            <a:r>
              <a:rPr lang="en-US" sz="1400" b="1" dirty="0" err="1"/>
              <a:t>FO_GE_Cons</a:t>
            </a:r>
            <a:r>
              <a:rPr lang="en-US" sz="1400" dirty="0"/>
              <a:t> (generator)</a:t>
            </a:r>
          </a:p>
          <a:p>
            <a:r>
              <a:rPr lang="en-US" sz="1400" dirty="0">
                <a:latin typeface="+mn-lt"/>
              </a:rPr>
              <a:t>Total fuel used per minute = sum of both.</a:t>
            </a:r>
          </a:p>
          <a:p>
            <a:pPr marL="0" indent="0">
              <a:buNone/>
            </a:pPr>
            <a:r>
              <a:rPr lang="en-US" sz="1400" b="1" dirty="0">
                <a:latin typeface="+mn-lt"/>
              </a:rPr>
              <a:t>2. Trim Calculation</a:t>
            </a:r>
          </a:p>
          <a:p>
            <a:r>
              <a:rPr lang="en-US" sz="1400" b="1" dirty="0">
                <a:latin typeface="+mn-lt"/>
              </a:rPr>
              <a:t>Trim = </a:t>
            </a:r>
            <a:r>
              <a:rPr lang="en-US" sz="1400" b="1" dirty="0" err="1">
                <a:latin typeface="+mn-lt"/>
              </a:rPr>
              <a:t>Aft_Draft</a:t>
            </a:r>
            <a:r>
              <a:rPr lang="en-US" sz="1400" b="1" dirty="0">
                <a:latin typeface="+mn-lt"/>
              </a:rPr>
              <a:t> – </a:t>
            </a:r>
            <a:r>
              <a:rPr lang="en-US" sz="1400" b="1" dirty="0" err="1">
                <a:latin typeface="+mn-lt"/>
              </a:rPr>
              <a:t>Fore_Draft</a:t>
            </a:r>
            <a:endParaRPr lang="en-US" sz="1400" dirty="0">
              <a:latin typeface="+mn-lt"/>
            </a:endParaRPr>
          </a:p>
          <a:p>
            <a:r>
              <a:rPr lang="en-US" sz="1400" dirty="0">
                <a:latin typeface="+mn-lt"/>
              </a:rPr>
              <a:t>Indicates ship’s front-back balance; affects resistance and efficiency.</a:t>
            </a:r>
          </a:p>
          <a:p>
            <a:pPr marL="0" indent="0">
              <a:buNone/>
            </a:pPr>
            <a:r>
              <a:rPr lang="en-US" sz="1400" b="1" dirty="0">
                <a:latin typeface="+mn-lt"/>
              </a:rPr>
              <a:t>3. Average Draft</a:t>
            </a:r>
          </a:p>
          <a:p>
            <a:r>
              <a:rPr lang="en-US" sz="1400" b="1" dirty="0" err="1">
                <a:latin typeface="+mn-lt"/>
              </a:rPr>
              <a:t>Avg_Draft</a:t>
            </a:r>
            <a:r>
              <a:rPr lang="en-US" sz="1400" b="1" dirty="0">
                <a:latin typeface="+mn-lt"/>
              </a:rPr>
              <a:t> = (</a:t>
            </a:r>
            <a:r>
              <a:rPr lang="en-US" sz="1400" b="1" dirty="0" err="1">
                <a:latin typeface="+mn-lt"/>
              </a:rPr>
              <a:t>Fore_Draft</a:t>
            </a:r>
            <a:r>
              <a:rPr lang="en-US" sz="1400" b="1" dirty="0">
                <a:latin typeface="+mn-lt"/>
              </a:rPr>
              <a:t> + </a:t>
            </a:r>
            <a:r>
              <a:rPr lang="en-US" sz="1400" b="1" dirty="0" err="1">
                <a:latin typeface="+mn-lt"/>
              </a:rPr>
              <a:t>Aft_Draft</a:t>
            </a:r>
            <a:r>
              <a:rPr lang="en-US" sz="1400" b="1" dirty="0">
                <a:latin typeface="+mn-lt"/>
              </a:rPr>
              <a:t>) / 2</a:t>
            </a:r>
            <a:endParaRPr lang="en-US" sz="1400" dirty="0">
              <a:latin typeface="+mn-lt"/>
            </a:endParaRPr>
          </a:p>
          <a:p>
            <a:r>
              <a:rPr lang="en-US" sz="1400" dirty="0">
                <a:latin typeface="+mn-lt"/>
              </a:rPr>
              <a:t>Represents how deep the ship sits in water.</a:t>
            </a:r>
          </a:p>
          <a:p>
            <a:pPr marL="0" indent="0">
              <a:buNone/>
            </a:pPr>
            <a:r>
              <a:rPr lang="en-IN" sz="1400" b="1" dirty="0">
                <a:latin typeface="+mn-lt"/>
              </a:rPr>
              <a:t>4. CO₂ Emissions (g/min)</a:t>
            </a:r>
          </a:p>
          <a:p>
            <a:r>
              <a:rPr lang="en-IN" sz="1400" dirty="0">
                <a:latin typeface="+mn-lt"/>
              </a:rPr>
              <a:t>Fuel (</a:t>
            </a:r>
            <a:r>
              <a:rPr lang="en-IN" sz="1400" dirty="0" err="1">
                <a:latin typeface="+mn-lt"/>
              </a:rPr>
              <a:t>liters</a:t>
            </a:r>
            <a:r>
              <a:rPr lang="en-IN" sz="1400" dirty="0">
                <a:latin typeface="+mn-lt"/>
              </a:rPr>
              <a:t>) → mass (kg) using density (0.991 kg/L)</a:t>
            </a:r>
          </a:p>
          <a:p>
            <a:r>
              <a:rPr lang="en-IN" sz="1400" dirty="0">
                <a:latin typeface="+mn-lt"/>
              </a:rPr>
              <a:t>Multiplied by </a:t>
            </a:r>
            <a:r>
              <a:rPr lang="en-IN" sz="1400" b="1" dirty="0">
                <a:latin typeface="+mn-lt"/>
              </a:rPr>
              <a:t>IMO emission factor</a:t>
            </a:r>
            <a:r>
              <a:rPr lang="en-IN" sz="1400" dirty="0">
                <a:latin typeface="+mn-lt"/>
              </a:rPr>
              <a:t> (3.114 g CO₂/g fuel)</a:t>
            </a:r>
          </a:p>
          <a:p>
            <a:r>
              <a:rPr lang="en-US" sz="1400" b="1" dirty="0"/>
              <a:t>5. Distance Traveled (NM/min)</a:t>
            </a:r>
          </a:p>
          <a:p>
            <a:r>
              <a:rPr lang="en-US" sz="1400" dirty="0"/>
              <a:t>Speed (knots) converted to NM per minute: </a:t>
            </a:r>
            <a:r>
              <a:rPr lang="en-US" sz="1400" b="1" dirty="0"/>
              <a:t>Speed / 60</a:t>
            </a:r>
            <a:endParaRPr lang="en-US" sz="1400" dirty="0"/>
          </a:p>
          <a:p>
            <a:pPr marL="0" indent="0">
              <a:buNone/>
            </a:pPr>
            <a:endParaRPr lang="en-US" sz="1400" dirty="0">
              <a:latin typeface="+mn-lt"/>
            </a:endParaRPr>
          </a:p>
          <a:p>
            <a:pPr marL="0" indent="0">
              <a:buNone/>
            </a:pPr>
            <a:endParaRPr lang="en-US" sz="1400" dirty="0">
              <a:latin typeface="+mn-lt"/>
            </a:endParaRPr>
          </a:p>
          <a:p>
            <a:pPr marL="0" indent="0">
              <a:buNone/>
            </a:pPr>
            <a:endParaRPr lang="en-IN" sz="1400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30B9D5-3856-6296-C321-DDA43EE7500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F17018-B59F-4223-BB43-B99E1082F0C7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BEBF81-8A65-8585-08F2-D16620B2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/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841761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C821CF-4BF8-0727-F3E6-D7CCE971D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936" y="1725373"/>
            <a:ext cx="6166104" cy="40810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A32E75-C89E-D04F-698C-FA5A949010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F17018-B59F-4223-BB43-B99E1082F0C7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7C4E-AF38-6DF0-E2E1-3907AE7D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/>
              <a:t>Feature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426036-F1ED-23A8-D9FB-78F3C465B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" y="1725373"/>
            <a:ext cx="5343398" cy="40810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00AEA5-7638-B6D8-B401-6BC173238513}"/>
              </a:ext>
            </a:extLst>
          </p:cNvPr>
          <p:cNvSpPr txBox="1"/>
          <p:nvPr/>
        </p:nvSpPr>
        <p:spPr>
          <a:xfrm>
            <a:off x="4087368" y="1102864"/>
            <a:ext cx="3316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Cleaned RO-RO Data</a:t>
            </a:r>
          </a:p>
        </p:txBody>
      </p:sp>
    </p:spTree>
    <p:extLst>
      <p:ext uri="{BB962C8B-B14F-4D97-AF65-F5344CB8AC3E}">
        <p14:creationId xmlns:p14="http://schemas.microsoft.com/office/powerpoint/2010/main" val="170756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31915C-D02F-BA3D-8E0A-9B6118489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872" y="1005839"/>
            <a:ext cx="11539728" cy="5423107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Goal</a:t>
            </a:r>
            <a:r>
              <a:rPr lang="en-US" sz="1600" dirty="0"/>
              <a:t>:</a:t>
            </a:r>
            <a:br>
              <a:rPr lang="en-US" dirty="0"/>
            </a:br>
            <a:r>
              <a:rPr lang="en-US" sz="1400" dirty="0"/>
              <a:t>Predict each day’s projected annual CII using daily data and the IMO formula.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r>
              <a:rPr lang="en-US" sz="1400" b="1" dirty="0"/>
              <a:t>1. Annual Emissions &amp; Distance</a:t>
            </a:r>
          </a:p>
          <a:p>
            <a:r>
              <a:rPr lang="en-US" sz="1400" dirty="0"/>
              <a:t>Annual CO₂ = Daily CO₂ × 365</a:t>
            </a:r>
          </a:p>
          <a:p>
            <a:r>
              <a:rPr lang="en-US" sz="1400" dirty="0"/>
              <a:t>Annual Distance = Daily NM × 365</a:t>
            </a:r>
          </a:p>
          <a:p>
            <a:pPr marL="0" indent="0">
              <a:buNone/>
            </a:pPr>
            <a:r>
              <a:rPr lang="en-IN" sz="1400" b="1" dirty="0"/>
              <a:t>2. CII Calculation</a:t>
            </a:r>
          </a:p>
          <a:p>
            <a:pPr marL="0" indent="0">
              <a:buNone/>
            </a:pPr>
            <a:r>
              <a:rPr lang="en-IN" sz="1400" b="1" dirty="0"/>
              <a:t> </a:t>
            </a:r>
            <a:r>
              <a:rPr lang="en-IN" sz="1400" dirty="0"/>
              <a:t>(Using IMO Formula)</a:t>
            </a:r>
          </a:p>
          <a:p>
            <a:pPr marL="0" indent="0">
              <a:buNone/>
            </a:pPr>
            <a:r>
              <a:rPr lang="en-US" sz="1400" b="1" dirty="0"/>
              <a:t>3. Result</a:t>
            </a:r>
          </a:p>
          <a:p>
            <a:r>
              <a:rPr lang="en-US" sz="1400" dirty="0"/>
              <a:t>Each day becomes a training sample with input features and a predicted CII value.</a:t>
            </a:r>
          </a:p>
          <a:p>
            <a:pPr marL="0" indent="0">
              <a:buNone/>
            </a:pPr>
            <a:r>
              <a:rPr lang="en-US" sz="1400" b="1" dirty="0"/>
              <a:t>4. Observations</a:t>
            </a:r>
          </a:p>
          <a:p>
            <a:r>
              <a:rPr lang="en-US" sz="1400" dirty="0"/>
              <a:t>CII values vary daily (18–30+)</a:t>
            </a:r>
          </a:p>
          <a:p>
            <a:r>
              <a:rPr lang="en-US" sz="1400" dirty="0"/>
              <a:t>Trends help identify days with high emissions</a:t>
            </a:r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F863BF-59D7-E8EB-4E81-0D04C6D257D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F17018-B59F-4223-BB43-B99E1082F0C7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A6A11D-98E2-62BC-3BF7-A163D3E3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/>
              <a:t>Annual CII Estimation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FF462-867A-7C6F-0488-77688DD1F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231" y="1609344"/>
            <a:ext cx="7399444" cy="424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7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051720-7861-26F9-31E1-3C9CDEED429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F17018-B59F-4223-BB43-B99E1082F0C7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E598B1-9F02-AFCB-DDEF-10EBFF40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/>
              <a:t>Exploratory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EDCB1-2817-737F-704C-7FAF40213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" y="914400"/>
            <a:ext cx="6188710" cy="420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DF1813-96B8-C88D-B8F6-A0CC6FC93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670" y="996696"/>
            <a:ext cx="5725903" cy="40416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F9636-7E4B-0122-A5EF-C9AB506A1E11}"/>
              </a:ext>
            </a:extLst>
          </p:cNvPr>
          <p:cNvSpPr txBox="1"/>
          <p:nvPr/>
        </p:nvSpPr>
        <p:spPr>
          <a:xfrm>
            <a:off x="1321816" y="5407225"/>
            <a:ext cx="4630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Correlation Heatmap</a:t>
            </a:r>
          </a:p>
          <a:p>
            <a:r>
              <a:rPr lang="en-US" sz="1600" dirty="0"/>
              <a:t>Strong correlation: </a:t>
            </a:r>
            <a:r>
              <a:rPr lang="en-US" sz="1600" b="1" dirty="0"/>
              <a:t>Fuel ↔ CO₂ ↔ Distance</a:t>
            </a:r>
            <a:endParaRPr lang="en-US" sz="1600" dirty="0"/>
          </a:p>
          <a:p>
            <a:pPr algn="l"/>
            <a:endParaRPr lang="en-I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3D21FB-6429-AC79-2701-31DA7C219252}"/>
              </a:ext>
            </a:extLst>
          </p:cNvPr>
          <p:cNvSpPr txBox="1"/>
          <p:nvPr/>
        </p:nvSpPr>
        <p:spPr>
          <a:xfrm>
            <a:off x="7095744" y="5199584"/>
            <a:ext cx="5301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Daily Fuel Consumption Trend</a:t>
            </a:r>
          </a:p>
          <a:p>
            <a:r>
              <a:rPr lang="en-US" sz="1600" dirty="0"/>
              <a:t>Shows fuel usage variation over time.</a:t>
            </a:r>
          </a:p>
          <a:p>
            <a:r>
              <a:rPr lang="en-US" sz="1600" dirty="0"/>
              <a:t>Spikes may relate to longer voyages or rough conditions.</a:t>
            </a:r>
          </a:p>
          <a:p>
            <a:pPr algn="l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931913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1977D4-0C4E-D9E3-F6D2-A26C5E8142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8" y="982399"/>
            <a:ext cx="11936587" cy="5308673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Objective</a:t>
            </a:r>
            <a:r>
              <a:rPr lang="en-US" sz="1600" dirty="0"/>
              <a:t>: Predict daily CII values using operational data.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IN" sz="1600" b="1" dirty="0"/>
              <a:t>Target (y): </a:t>
            </a:r>
            <a:r>
              <a:rPr lang="en-IN" sz="1600" dirty="0"/>
              <a:t>Daily CII value</a:t>
            </a:r>
          </a:p>
          <a:p>
            <a:pPr marL="0" indent="0">
              <a:buNone/>
            </a:pPr>
            <a:r>
              <a:rPr lang="en-IN" sz="1600" b="1" dirty="0"/>
              <a:t>Selected Features (X):</a:t>
            </a:r>
            <a:r>
              <a:rPr lang="en-IN" sz="1600" dirty="0"/>
              <a:t>[CO₂ Emission (g), Distance (NM), </a:t>
            </a:r>
            <a:r>
              <a:rPr lang="en-IN" sz="1600" dirty="0" err="1"/>
              <a:t>Avg</a:t>
            </a:r>
            <a:r>
              <a:rPr lang="en-IN" sz="1600" dirty="0"/>
              <a:t> Speed (knots), Wind Speed (m/s), CPP Pitch (°), </a:t>
            </a:r>
          </a:p>
          <a:p>
            <a:pPr marL="0" indent="0">
              <a:buNone/>
            </a:pPr>
            <a:r>
              <a:rPr lang="en-IN" sz="1600" dirty="0"/>
              <a:t>Heel (°), Trim (m), </a:t>
            </a:r>
            <a:r>
              <a:rPr lang="en-IN" sz="1600" dirty="0" err="1"/>
              <a:t>Avg</a:t>
            </a:r>
            <a:r>
              <a:rPr lang="en-IN" sz="1600" dirty="0"/>
              <a:t> Draft (m)]</a:t>
            </a:r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r>
              <a:rPr lang="en-US" sz="1600" b="1" dirty="0"/>
              <a:t>Train/Test Split (Time Series):</a:t>
            </a:r>
            <a:endParaRPr lang="en-US" sz="1600" dirty="0"/>
          </a:p>
          <a:p>
            <a:r>
              <a:rPr lang="en-US" sz="1600" b="1" dirty="0"/>
              <a:t>80%</a:t>
            </a:r>
            <a:r>
              <a:rPr lang="en-US" sz="1600" dirty="0"/>
              <a:t> past data → training</a:t>
            </a:r>
          </a:p>
          <a:p>
            <a:r>
              <a:rPr lang="en-US" sz="1600" b="1" dirty="0"/>
              <a:t>20%</a:t>
            </a:r>
            <a:r>
              <a:rPr lang="en-US" sz="1600" dirty="0"/>
              <a:t> recent data → testing</a:t>
            </a:r>
          </a:p>
          <a:p>
            <a:r>
              <a:rPr lang="en-US" sz="1600" dirty="0"/>
              <a:t>No shuffling to preserve time order</a:t>
            </a:r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r>
              <a:rPr lang="en-US" sz="1600" b="1" dirty="0"/>
              <a:t>Feature Scaling:</a:t>
            </a:r>
          </a:p>
          <a:p>
            <a:r>
              <a:rPr lang="en-US" sz="1600" dirty="0"/>
              <a:t>Applied </a:t>
            </a:r>
            <a:r>
              <a:rPr lang="en-US" sz="1600" dirty="0" err="1"/>
              <a:t>StandardScaler</a:t>
            </a:r>
            <a:r>
              <a:rPr lang="en-US" sz="1600" dirty="0"/>
              <a:t> (mean = 0, std = 1)</a:t>
            </a:r>
          </a:p>
          <a:p>
            <a:r>
              <a:rPr lang="en-US" sz="1600" dirty="0"/>
              <a:t>Ensures fair contribution from all features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b="1" dirty="0"/>
              <a:t>Dataset is now clean, scaled, and time-aware — ready for model training.</a:t>
            </a:r>
          </a:p>
          <a:p>
            <a:pPr marL="0" indent="0">
              <a:buNone/>
            </a:pPr>
            <a:endParaRPr lang="en-IN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27E5B1-DF40-0F5B-F669-BD947EF549B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F17018-B59F-4223-BB43-B99E1082F0C7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A7E647-BD0A-4689-07BC-E2F3BF91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/>
              <a:t>Feature Selection &amp; </a:t>
            </a:r>
            <a:r>
              <a:rPr lang="en-IN" sz="2800" b="1" dirty="0" err="1"/>
              <a:t>Modeling</a:t>
            </a:r>
            <a:r>
              <a:rPr lang="en-IN" sz="2800" b="1" dirty="0"/>
              <a:t> Strategy</a:t>
            </a:r>
          </a:p>
        </p:txBody>
      </p:sp>
    </p:spTree>
    <p:extLst>
      <p:ext uri="{BB962C8B-B14F-4D97-AF65-F5344CB8AC3E}">
        <p14:creationId xmlns:p14="http://schemas.microsoft.com/office/powerpoint/2010/main" val="3736622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117ADE-A909-8D56-218E-6CC10588F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960" y="1046407"/>
            <a:ext cx="11680952" cy="5308673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Models Tested:</a:t>
            </a:r>
          </a:p>
          <a:p>
            <a:pPr marL="0" indent="0">
              <a:buNone/>
            </a:pPr>
            <a:r>
              <a:rPr lang="en-US" sz="1600" dirty="0"/>
              <a:t>[Linear Regression, Ridge Regression, Random Forest, SVR, </a:t>
            </a:r>
            <a:r>
              <a:rPr lang="en-US" sz="1600" dirty="0" err="1"/>
              <a:t>XGBoost</a:t>
            </a:r>
            <a:r>
              <a:rPr lang="en-US" sz="1600" dirty="0"/>
              <a:t>]</a:t>
            </a:r>
          </a:p>
          <a:p>
            <a:pPr marL="0" indent="0">
              <a:buNone/>
            </a:pPr>
            <a:r>
              <a:rPr lang="en-US" sz="1600" b="1" dirty="0"/>
              <a:t>Evaluation Method:</a:t>
            </a:r>
            <a:endParaRPr lang="en-US" sz="1600" dirty="0"/>
          </a:p>
          <a:p>
            <a:r>
              <a:rPr lang="en-US" sz="1600" dirty="0"/>
              <a:t>5-Fold Cross-Validation on training set</a:t>
            </a:r>
          </a:p>
          <a:p>
            <a:r>
              <a:rPr lang="en-US" sz="1600" dirty="0"/>
              <a:t>Metric: Root Mean Squared Error (RMSE)</a:t>
            </a:r>
          </a:p>
          <a:p>
            <a:r>
              <a:rPr lang="en-US" sz="1600" dirty="0"/>
              <a:t>Goal: Identify the most accurate, stable model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IN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5834BA-D0D8-DD89-DBDC-386AD9997F7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F17018-B59F-4223-BB43-B99E1082F0C7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FC1689-3C8D-2634-2EFA-58CC08FD4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/>
              <a:t>Model Comparison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E0012-48E7-BD5F-FD87-9AD40CD35598}"/>
              </a:ext>
            </a:extLst>
          </p:cNvPr>
          <p:cNvSpPr txBox="1"/>
          <p:nvPr/>
        </p:nvSpPr>
        <p:spPr>
          <a:xfrm>
            <a:off x="6821424" y="1718358"/>
            <a:ext cx="3474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/>
              <a:t>Initial RMSE Results: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Linear Regression: 1.25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Ridge Regression: 1.29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Random Forest: 2.14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SVR: 2.33XGBoost: 2.22</a:t>
            </a:r>
            <a:endParaRPr lang="en-IN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9CD43F-0300-E213-76FF-030FB047B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008" y="3029186"/>
            <a:ext cx="6675120" cy="332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53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9F3F70-289D-CFA9-16BD-66E3376B6A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960" y="1055551"/>
            <a:ext cx="10890726" cy="5162983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Why Tuning is Important:</a:t>
            </a:r>
            <a:br>
              <a:rPr lang="en-US" sz="1800" dirty="0"/>
            </a:br>
            <a:r>
              <a:rPr lang="en-US" sz="1800" dirty="0"/>
              <a:t>Default settings rarely yield optimal results.</a:t>
            </a:r>
            <a:br>
              <a:rPr lang="en-US" sz="1800" dirty="0"/>
            </a:br>
            <a:r>
              <a:rPr lang="en-US" sz="1800" dirty="0"/>
              <a:t>Tuning improves accuracy, generalization &amp; stability.</a:t>
            </a:r>
          </a:p>
          <a:p>
            <a:pPr marL="0" indent="0">
              <a:buNone/>
            </a:pPr>
            <a:r>
              <a:rPr lang="en-US" sz="1800" b="1" dirty="0"/>
              <a:t>Models Tuned:</a:t>
            </a:r>
          </a:p>
          <a:p>
            <a:pPr marL="0" indent="0">
              <a:buNone/>
            </a:pPr>
            <a:r>
              <a:rPr lang="en-US" sz="1800" dirty="0"/>
              <a:t>[Linear, Ridge, Random Forest, SVR, </a:t>
            </a:r>
            <a:r>
              <a:rPr lang="en-US" sz="1800" dirty="0" err="1"/>
              <a:t>XGBoost</a:t>
            </a:r>
            <a:r>
              <a:rPr lang="en-US" sz="1800" dirty="0"/>
              <a:t>]</a:t>
            </a:r>
          </a:p>
          <a:p>
            <a:r>
              <a:rPr lang="en-US" sz="1800" dirty="0"/>
              <a:t>Used Grid Search with 5-fold cross-validation</a:t>
            </a:r>
          </a:p>
          <a:p>
            <a:r>
              <a:rPr lang="en-US" sz="1800" dirty="0"/>
              <a:t>Evaluated using RMSE, MAE, R²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IN" sz="1800" dirty="0"/>
              <a:t>Results After Tuning:</a:t>
            </a: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D6D0B2-9031-9853-9B8B-499F5BA6952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F17018-B59F-4223-BB43-B99E1082F0C7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077088-2761-47F0-049F-953709E7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/>
              <a:t>Hyperparameter Tuning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5569BF3-E7B7-1790-C2E3-58E1D7B8E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771247"/>
              </p:ext>
            </p:extLst>
          </p:nvPr>
        </p:nvGraphicFramePr>
        <p:xfrm>
          <a:off x="838200" y="3916589"/>
          <a:ext cx="10515600" cy="219456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321957367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6118737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6410604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044021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RMSE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MAE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R²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581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Linear Regression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0.6123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0.4815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0.8913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815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Ridge Regression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0.6073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0.4779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0.8930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862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Random Forest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0.9883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0.8665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0.7167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035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SVR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0.7647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0.5900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0.8304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55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XGBoost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1.2708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1.1250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0.5316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44111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10888FB-BBB6-DC30-1A79-131EC8526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300" y="957163"/>
            <a:ext cx="5065512" cy="286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8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71B7D4-2133-BF7E-9F12-72EE0E94F8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F17018-B59F-4223-BB43-B99E1082F0C7}" type="slidenum">
              <a:rPr lang="en-US" smtClean="0"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98C73B-F755-3F81-82AB-7D5E7AAA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Maritime Decarbonization: The Burning Issue</a:t>
            </a:r>
            <a:endParaRPr lang="en-IN" sz="2800" b="1" dirty="0"/>
          </a:p>
        </p:txBody>
      </p:sp>
      <p:pic>
        <p:nvPicPr>
          <p:cNvPr id="3076" name="Picture 4" descr="Fresh collage of news headlines on maritime decarbonization and CII importance">
            <a:extLst>
              <a:ext uri="{FF2B5EF4-FFF2-40B4-BE49-F238E27FC236}">
                <a16:creationId xmlns:a16="http://schemas.microsoft.com/office/drawing/2014/main" id="{1B0DBDDB-06CC-5C00-4E87-43953C4D5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27815"/>
            <a:ext cx="12192000" cy="623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131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5BF20C-2CB2-3DCB-DC24-9B4829FFED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5204" y="1018975"/>
            <a:ext cx="6742490" cy="5409971"/>
          </a:xfrm>
        </p:spPr>
        <p:txBody>
          <a:bodyPr/>
          <a:lstStyle/>
          <a:p>
            <a:pPr marL="0" indent="0">
              <a:buNone/>
            </a:pPr>
            <a:r>
              <a:rPr lang="en-IN" sz="1600" b="1" dirty="0"/>
              <a:t>Model Chosen:</a:t>
            </a:r>
            <a:br>
              <a:rPr lang="en-IN" sz="1600" dirty="0"/>
            </a:br>
            <a:r>
              <a:rPr lang="en-IN" sz="1600" b="1" dirty="0"/>
              <a:t>Ridge Regression</a:t>
            </a:r>
            <a:r>
              <a:rPr lang="en-IN" sz="1600" dirty="0"/>
              <a:t> (after hyperparameter tuning)</a:t>
            </a:r>
          </a:p>
          <a:p>
            <a:pPr marL="0" indent="0">
              <a:buNone/>
            </a:pPr>
            <a:r>
              <a:rPr lang="en-IN" sz="1600" b="1" dirty="0"/>
              <a:t>Performance Metrics:</a:t>
            </a:r>
          </a:p>
          <a:p>
            <a:pPr marL="0" indent="0">
              <a:buNone/>
            </a:pPr>
            <a:r>
              <a:rPr lang="en-IN" sz="1600" dirty="0"/>
              <a:t>RMSE: 0.6350 | MAE: 0.4730 | R² Score: 0.8830</a:t>
            </a:r>
          </a:p>
          <a:p>
            <a:pPr marL="0" indent="0">
              <a:buNone/>
            </a:pPr>
            <a:r>
              <a:rPr lang="en-US" sz="1600" b="1" dirty="0"/>
              <a:t>Why Ridge?</a:t>
            </a:r>
            <a:br>
              <a:rPr lang="en-US" sz="1600" dirty="0"/>
            </a:br>
            <a:r>
              <a:rPr lang="en-US" sz="1600" dirty="0"/>
              <a:t>✔ Best balance of accuracy &amp; stability</a:t>
            </a:r>
            <a:br>
              <a:rPr lang="en-US" sz="1600" dirty="0"/>
            </a:br>
            <a:r>
              <a:rPr lang="en-US" sz="1600" dirty="0"/>
              <a:t>✔ Handles correlated features well</a:t>
            </a:r>
            <a:br>
              <a:rPr lang="en-US" sz="1600" dirty="0"/>
            </a:br>
            <a:r>
              <a:rPr lang="en-US" sz="1600" dirty="0"/>
              <a:t>✔ Simple, fast, interpretable</a:t>
            </a:r>
          </a:p>
          <a:p>
            <a:pPr marL="0" indent="0">
              <a:buNone/>
            </a:pPr>
            <a:r>
              <a:rPr lang="en-US" sz="1600" b="1" dirty="0"/>
              <a:t>Adjusted CII Rating </a:t>
            </a:r>
            <a:r>
              <a:rPr lang="en-US" sz="1600" dirty="0"/>
              <a:t>Bands (scaled for this dataset):</a:t>
            </a:r>
          </a:p>
          <a:p>
            <a:pPr marL="0" indent="0">
              <a:buNone/>
            </a:pPr>
            <a:r>
              <a:rPr lang="en-US" sz="1600" dirty="0"/>
              <a:t>A: ≤ 15.75 | B: 15.75–18.20 | C: 18.20–20.45 | D: 20.45–22.70</a:t>
            </a:r>
          </a:p>
          <a:p>
            <a:pPr marL="0" indent="0">
              <a:buNone/>
            </a:pPr>
            <a:r>
              <a:rPr lang="en-US" sz="1600" dirty="0"/>
              <a:t>E: &gt; 22.70</a:t>
            </a:r>
          </a:p>
          <a:p>
            <a:pPr marL="0" indent="0">
              <a:buNone/>
            </a:pPr>
            <a:r>
              <a:rPr lang="en-US" sz="1600" b="1" dirty="0"/>
              <a:t>Daily Suggestions (Examples):</a:t>
            </a:r>
            <a:endParaRPr lang="en-US" sz="1600" dirty="0"/>
          </a:p>
          <a:p>
            <a:r>
              <a:rPr lang="en-US" sz="1600" dirty="0"/>
              <a:t>Reduce trim to improve efficiency</a:t>
            </a:r>
          </a:p>
          <a:p>
            <a:r>
              <a:rPr lang="en-US" sz="1600" dirty="0"/>
              <a:t>Balance ballast to reduce heel</a:t>
            </a:r>
          </a:p>
          <a:p>
            <a:r>
              <a:rPr lang="en-US" sz="1600" dirty="0"/>
              <a:t>Maintain optimal cruising speed</a:t>
            </a:r>
          </a:p>
          <a:p>
            <a:r>
              <a:rPr lang="en-US" sz="1600" dirty="0"/>
              <a:t>Avoid sailing during high winds</a:t>
            </a:r>
            <a:br>
              <a:rPr lang="en-US" sz="1600" dirty="0"/>
            </a:br>
            <a:r>
              <a:rPr lang="en-US" sz="1600" i="1" dirty="0"/>
              <a:t>(Shown alongside predicted CII &amp; Rating)</a:t>
            </a:r>
            <a:endParaRPr lang="en-US" sz="1600" dirty="0"/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002726-AC41-7106-D73C-79E3AB601F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F17018-B59F-4223-BB43-B99E1082F0C7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0A613F-9787-C4D6-D89C-2F32752A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/>
              <a:t>Final Model – Ridge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FBBD5-CA3E-34F7-912A-31504D26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694" y="1188495"/>
            <a:ext cx="5070929" cy="507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03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25FA1E-B9B0-151B-5F16-FD800AFFBF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9301" y="914320"/>
            <a:ext cx="5988723" cy="5514626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What We Built:</a:t>
            </a:r>
            <a:br>
              <a:rPr lang="en-US" sz="1600" dirty="0"/>
            </a:br>
            <a:r>
              <a:rPr lang="en-US" sz="1600" dirty="0"/>
              <a:t>🔹 Daily CII prediction tool using real ship data</a:t>
            </a:r>
            <a:br>
              <a:rPr lang="en-US" sz="1600" dirty="0"/>
            </a:br>
            <a:r>
              <a:rPr lang="en-US" sz="1600" dirty="0"/>
              <a:t>🔹 Model trained on 4-month dataset (daily-level)</a:t>
            </a:r>
            <a:br>
              <a:rPr lang="en-US" sz="1600" dirty="0"/>
            </a:br>
            <a:r>
              <a:rPr lang="en-US" sz="1600" dirty="0"/>
              <a:t>🔹 Simple inputs → Actionable insights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What Does the Model Do?</a:t>
            </a:r>
          </a:p>
          <a:p>
            <a:pPr marL="0" indent="0">
              <a:buNone/>
            </a:pPr>
            <a:r>
              <a:rPr lang="en-US" sz="1600" dirty="0"/>
              <a:t>Every day, the model:</a:t>
            </a:r>
          </a:p>
          <a:p>
            <a:r>
              <a:rPr lang="en-US" sz="1600" b="1" dirty="0"/>
              <a:t>Predicts the ship’s CII</a:t>
            </a:r>
            <a:endParaRPr lang="en-US" sz="1600" dirty="0"/>
          </a:p>
          <a:p>
            <a:r>
              <a:rPr lang="en-US" sz="1600" b="1" dirty="0"/>
              <a:t>Assigns a rating</a:t>
            </a:r>
            <a:r>
              <a:rPr lang="en-US" sz="1600" dirty="0"/>
              <a:t> from A (excellent) to E (poor)</a:t>
            </a:r>
          </a:p>
          <a:p>
            <a:r>
              <a:rPr lang="en-US" sz="1600" b="1" dirty="0"/>
              <a:t>Provides helpful suggestions</a:t>
            </a:r>
            <a:r>
              <a:rPr lang="en-US" sz="1600" dirty="0"/>
              <a:t> to improve CII</a:t>
            </a:r>
            <a:br>
              <a:rPr lang="en-US" sz="1600" dirty="0"/>
            </a:br>
            <a:r>
              <a:rPr lang="en-US" sz="1600" i="1" dirty="0"/>
              <a:t>E.g., “Increase speed slightly”, “Reduce trim”, etc.</a:t>
            </a:r>
          </a:p>
          <a:p>
            <a:endParaRPr lang="en-US" sz="1600" i="1" dirty="0"/>
          </a:p>
          <a:p>
            <a:pPr marL="0" indent="0">
              <a:buNone/>
            </a:pPr>
            <a:r>
              <a:rPr lang="en-US" sz="1600" b="1" dirty="0"/>
              <a:t>Why It Matters:</a:t>
            </a:r>
            <a:endParaRPr lang="en-US" sz="1600" dirty="0"/>
          </a:p>
          <a:p>
            <a:r>
              <a:rPr lang="en-US" sz="1600" dirty="0"/>
              <a:t>Empowers crews with data-backed decisions</a:t>
            </a:r>
          </a:p>
          <a:p>
            <a:r>
              <a:rPr lang="en-US" sz="1600" dirty="0"/>
              <a:t>Supports IMO compliance</a:t>
            </a:r>
          </a:p>
          <a:p>
            <a:r>
              <a:rPr lang="en-US" sz="1600" dirty="0"/>
              <a:t>Reduces emissions + fuel costs</a:t>
            </a:r>
          </a:p>
          <a:p>
            <a:r>
              <a:rPr lang="en-US" sz="1600" dirty="0"/>
              <a:t>✅ Practical, user-friendly, and ready for real-world deployment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FEAE87-74BF-4457-233E-0992586BD2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F17018-B59F-4223-BB43-B99E1082F0C7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087B2A-3094-F767-F1F5-7D7F7F72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Summary of ML Model 1</a:t>
            </a:r>
            <a:endParaRPr lang="en-IN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6EEB0C-6719-03CA-9AD0-0CCBDE47F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412" y="1078912"/>
            <a:ext cx="5373427" cy="577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25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088DD7-D97C-3D84-521E-B46057791B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5557" y="1156135"/>
            <a:ext cx="5983843" cy="5162983"/>
          </a:xfrm>
        </p:spPr>
        <p:txBody>
          <a:bodyPr/>
          <a:lstStyle/>
          <a:p>
            <a:r>
              <a:rPr lang="en-US" sz="1600" dirty="0"/>
              <a:t>Crew can </a:t>
            </a:r>
            <a:r>
              <a:rPr lang="en-US" sz="1600" b="1" dirty="0"/>
              <a:t>manually enter values</a:t>
            </a:r>
            <a:r>
              <a:rPr lang="en-US" sz="1600" dirty="0"/>
              <a:t> using a simple interface</a:t>
            </a:r>
          </a:p>
          <a:p>
            <a:r>
              <a:rPr lang="en-US" sz="1600" dirty="0"/>
              <a:t>Or upload a </a:t>
            </a:r>
            <a:r>
              <a:rPr lang="en-US" sz="1600" b="1" dirty="0"/>
              <a:t>CSV file</a:t>
            </a:r>
            <a:r>
              <a:rPr lang="en-US" sz="1600" dirty="0"/>
              <a:t> with daily averages</a:t>
            </a:r>
          </a:p>
          <a:p>
            <a:r>
              <a:rPr lang="en-US" sz="1600" dirty="0"/>
              <a:t>The model gives </a:t>
            </a:r>
            <a:r>
              <a:rPr lang="en-US" sz="1600" b="1" dirty="0"/>
              <a:t>instant results</a:t>
            </a:r>
            <a:r>
              <a:rPr lang="en-US" sz="1600" dirty="0"/>
              <a:t>: prediction, rating, and advice</a:t>
            </a:r>
          </a:p>
          <a:p>
            <a:r>
              <a:rPr lang="en-US" sz="1600" dirty="0"/>
              <a:t>This makes it </a:t>
            </a:r>
            <a:r>
              <a:rPr lang="en-US" sz="1600" b="1" dirty="0"/>
              <a:t>practical and useful</a:t>
            </a:r>
            <a:r>
              <a:rPr lang="en-US" sz="1600" dirty="0"/>
              <a:t> even for people with no technical background.</a:t>
            </a:r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800" b="1" dirty="0"/>
              <a:t>It's Working. Time to Show You!</a:t>
            </a:r>
          </a:p>
          <a:p>
            <a:pPr marL="0" indent="0" algn="ctr">
              <a:buNone/>
            </a:pPr>
            <a:endParaRPr lang="en-US" sz="1800" b="1" dirty="0"/>
          </a:p>
          <a:p>
            <a:r>
              <a:rPr lang="en-US" sz="1800" dirty="0"/>
              <a:t>The model has been trained, tested, and runs perfectly</a:t>
            </a:r>
          </a:p>
          <a:p>
            <a:r>
              <a:rPr lang="en-US" sz="1800" dirty="0"/>
              <a:t>Let me now show you how it works live</a:t>
            </a:r>
            <a:endParaRPr lang="en-IN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80C47-DED4-3522-5C08-CF009B135D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F17018-B59F-4223-BB43-B99E1082F0C7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2C00C8-38D3-E0A8-987A-E8B8B153A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Easy to Use for the Crew</a:t>
            </a:r>
            <a:endParaRPr lang="en-IN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41F23E-AE7F-2C81-101D-E0A76A617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191" y="969802"/>
            <a:ext cx="5535648" cy="55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36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516622-6FCB-9EB3-E46F-41D22F8A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The world’s attention is turning to the urgent challenge of maritime decarbonization. As ships carry more than 80% of global trade, the shipping industry’s carbon footprint has become impossible to ignore. Every day, new headlines highlight the pressure on shipping companies to cut emissions and meet ambitious climate targets.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Why is it so important?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Shipping is responsible for nearly 3% of global CO₂ emissions—a number that is rising as global trade grows.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The International Maritime Organization (IMO) has set strict targets to cut emissions by at least 40% by 2030 and reach net zero by 2050.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Customers, investors, and governments are demanding cleaner shipping and greater transparency.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863B09-1594-69A1-F050-71509AC169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F17018-B59F-4223-BB43-B99E1082F0C7}" type="slidenum">
              <a:rPr lang="en-US" smtClean="0"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E47FB5-74C0-4698-FF20-3C29DE535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Maritime Decarbonization: The Burning Issue</a:t>
            </a:r>
            <a:endParaRPr lang="en-IN" sz="2800" b="1" dirty="0"/>
          </a:p>
        </p:txBody>
      </p:sp>
      <p:pic>
        <p:nvPicPr>
          <p:cNvPr id="4102" name="Picture 6" descr="Decarbonized fuel in shipping industry. Explained LNG, Ammonia, Hydrogen  and Methanol ｜ 【フォワーダー大学 】国際物流学科 タイキャンパス">
            <a:extLst>
              <a:ext uri="{FF2B5EF4-FFF2-40B4-BE49-F238E27FC236}">
                <a16:creationId xmlns:a16="http://schemas.microsoft.com/office/drawing/2014/main" id="{14E75A2E-BE44-8644-5129-F85F95CE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608" y="1970574"/>
            <a:ext cx="3861816" cy="217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686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FFC000-A455-70BC-3894-D634F88A44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F17018-B59F-4223-BB43-B99E1082F0C7}" type="slidenum">
              <a:rPr lang="en-US" smtClean="0"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D9AF68-FD11-B868-493B-82B970955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b="1" dirty="0"/>
              <a:t>Tackling the Challenge: CII as a Solution</a:t>
            </a:r>
            <a:endParaRPr lang="en-IN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2F19F4-DEE9-9BA8-EBBA-4FBB65FCB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815"/>
            <a:ext cx="12192000" cy="623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95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1B9D339-540E-5152-2608-419875EAB3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397" y="1156135"/>
            <a:ext cx="10890726" cy="516298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To help solve the problem of pollution from ships, the shipping industry uses something called the Carbon Intensity Indicator (CII).</a:t>
            </a:r>
          </a:p>
          <a:p>
            <a:pPr marL="0" indent="0">
              <a:buNone/>
            </a:pPr>
            <a:r>
              <a:rPr lang="en-US" sz="1600" dirty="0"/>
              <a:t>Why is CII important?</a:t>
            </a:r>
          </a:p>
          <a:p>
            <a:r>
              <a:rPr lang="en-US" sz="1600" dirty="0"/>
              <a:t>It helps us see how clean the ship is.</a:t>
            </a:r>
          </a:p>
          <a:p>
            <a:r>
              <a:rPr lang="en-US" sz="1600" dirty="0"/>
              <a:t>Ships with a better (lower) CII use less fuel and pollute less.</a:t>
            </a:r>
          </a:p>
          <a:p>
            <a:r>
              <a:rPr lang="en-US" sz="1600" dirty="0"/>
              <a:t>The IMO (International Maritime Organization) now asks all ships to check and report their CII every year.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How does CII drive change?</a:t>
            </a:r>
          </a:p>
          <a:p>
            <a:r>
              <a:rPr lang="en-US" sz="1600" dirty="0"/>
              <a:t>Ships with better (lower) CII scores use less fuel and emit less CO₂, saving money and helping the environment.</a:t>
            </a:r>
          </a:p>
          <a:p>
            <a:r>
              <a:rPr lang="en-US" sz="1600" dirty="0"/>
              <a:t>By monitoring CII, companies can make smarter decisions about speed, route, maintenance, and upgrades.</a:t>
            </a:r>
          </a:p>
          <a:p>
            <a:r>
              <a:rPr lang="en-US" sz="1600" dirty="0"/>
              <a:t>CII ratings (from A to E) create healthy competition and motivate continuous improvement across    the industry.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D198985-139A-8D28-F186-E4F60AFA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F17018-B59F-4223-BB43-B99E1082F0C7}" type="slidenum">
              <a:rPr lang="en-US" smtClean="0"/>
              <a:t>5</a:t>
            </a:fld>
            <a:endParaRPr 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9B96E8B4-B9B6-56E5-62EF-716B3D534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b="1" dirty="0"/>
              <a:t>Tackling the Challenge: CII as a Solution</a:t>
            </a:r>
            <a:endParaRPr kumimoji="1" lang="ja-JP" altLang="en-US" sz="2800" b="1" dirty="0"/>
          </a:p>
        </p:txBody>
      </p:sp>
      <p:pic>
        <p:nvPicPr>
          <p:cNvPr id="2055" name="Picture 7" descr="Decarbonization Cartoons and Comics ...">
            <a:extLst>
              <a:ext uri="{FF2B5EF4-FFF2-40B4-BE49-F238E27FC236}">
                <a16:creationId xmlns:a16="http://schemas.microsoft.com/office/drawing/2014/main" id="{DF58D1C2-2661-0681-ED96-AD3B23AA8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639" y="3106357"/>
            <a:ext cx="1356361" cy="259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980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EDA2AD-28D7-529D-4259-04ECB5F2DD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5557" y="2331719"/>
            <a:ext cx="10890726" cy="3886814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Annual CO₂ emissions (g): </a:t>
            </a:r>
            <a:r>
              <a:rPr lang="en-US" sz="1600" dirty="0"/>
              <a:t>How much CO₂ the ship produces in one year, calculated from the fuel it uses.</a:t>
            </a:r>
          </a:p>
          <a:p>
            <a:pPr marL="0" indent="0">
              <a:buNone/>
            </a:pPr>
            <a:r>
              <a:rPr lang="en-US" sz="1600" b="1" dirty="0"/>
              <a:t>Gross Tonnage:</a:t>
            </a:r>
            <a:r>
              <a:rPr lang="en-US" sz="1600" dirty="0"/>
              <a:t> The size or capacity of the ship.</a:t>
            </a:r>
          </a:p>
          <a:p>
            <a:pPr marL="0" indent="0">
              <a:buNone/>
            </a:pPr>
            <a:r>
              <a:rPr lang="en-US" sz="1600" b="1" dirty="0"/>
              <a:t>Annual Distance (NM): </a:t>
            </a:r>
            <a:r>
              <a:rPr lang="en-US" sz="1600" dirty="0"/>
              <a:t>How far the ship travels in nautical miles in one year.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How CII is Used</a:t>
            </a:r>
          </a:p>
          <a:p>
            <a:r>
              <a:rPr lang="en-US" sz="1600" dirty="0"/>
              <a:t>Ships get a rating from A (very good) to E (very bad) based on their CII.</a:t>
            </a:r>
          </a:p>
          <a:p>
            <a:r>
              <a:rPr lang="en-US" sz="1600" dirty="0"/>
              <a:t>If a ship gets a D or E rating for three years in a row, it must make a plan to get better.</a:t>
            </a:r>
          </a:p>
          <a:p>
            <a:r>
              <a:rPr lang="en-US" sz="1600" dirty="0"/>
              <a:t>Good CII scores mean less pollution, lower fuel costs, and following the rules.</a:t>
            </a:r>
          </a:p>
          <a:p>
            <a:pPr marL="0" indent="0">
              <a:buNone/>
            </a:pPr>
            <a:r>
              <a:rPr lang="en-US" sz="1600" dirty="0"/>
              <a:t>In summary:</a:t>
            </a:r>
          </a:p>
          <a:p>
            <a:pPr marL="0" indent="0">
              <a:buNone/>
            </a:pPr>
            <a:r>
              <a:rPr lang="en-US" sz="1600" dirty="0"/>
              <a:t>CII is a simple but powerful tool to help ships become cleaner, save money, and protect the environment. It is now a big part of how the shipping industry is working to fight climate change. </a:t>
            </a:r>
            <a:endParaRPr lang="en-IN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DA6228-1796-024D-A320-10A32DD0BC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F17018-B59F-4223-BB43-B99E1082F0C7}" type="slidenum">
              <a:rPr lang="en-US" smtClean="0"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BE8684-E49F-2626-C7DA-3B9A2FD0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/>
              <a:t>How to Calculate CII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522CB-CF91-4D7B-6F08-D7DC21CC6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57" y="1042416"/>
            <a:ext cx="8147401" cy="128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25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5109C5-9E29-1859-9C17-6BE23CADF5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324E6-1FD8-B459-DACB-1C6852D0B3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F17018-B59F-4223-BB43-B99E1082F0C7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 descr="CII – Carbon Intensity Indicator">
            <a:extLst>
              <a:ext uri="{FF2B5EF4-FFF2-40B4-BE49-F238E27FC236}">
                <a16:creationId xmlns:a16="http://schemas.microsoft.com/office/drawing/2014/main" id="{0FDA098D-215E-7ED0-5703-710680431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814"/>
            <a:ext cx="12192000" cy="623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220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2FA719-6298-7505-D962-2C75FE983E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/>
              <a:t>What Was My Goal?</a:t>
            </a:r>
          </a:p>
          <a:p>
            <a:r>
              <a:rPr lang="en-US" sz="1600" b="1" dirty="0"/>
              <a:t>The Problem:</a:t>
            </a:r>
            <a:br>
              <a:rPr lang="en-US" sz="1600" dirty="0"/>
            </a:br>
            <a:r>
              <a:rPr lang="en-US" sz="1600" dirty="0"/>
              <a:t>Ships burn fuel and create a lot of pollution.</a:t>
            </a:r>
            <a:br>
              <a:rPr lang="en-US" sz="1600" dirty="0"/>
            </a:br>
            <a:r>
              <a:rPr lang="en-US" sz="1600" dirty="0"/>
              <a:t>But most crews don't know </a:t>
            </a:r>
            <a:r>
              <a:rPr lang="en-US" sz="1600" b="1" dirty="0"/>
              <a:t>how clean or dirty their ship is</a:t>
            </a:r>
            <a:r>
              <a:rPr lang="en-US" sz="1600" dirty="0"/>
              <a:t> day by day.</a:t>
            </a:r>
            <a:br>
              <a:rPr lang="en-US" sz="1600" dirty="0"/>
            </a:br>
            <a:r>
              <a:rPr lang="en-US" sz="1600" dirty="0"/>
              <a:t>They only get yearly reports, which is too late to make improvements in real time.</a:t>
            </a:r>
          </a:p>
          <a:p>
            <a:r>
              <a:rPr lang="en-US" sz="1600" b="1" dirty="0"/>
              <a:t>The Opportunity:</a:t>
            </a:r>
            <a:br>
              <a:rPr lang="en-US" sz="1600" dirty="0"/>
            </a:br>
            <a:r>
              <a:rPr lang="en-US" sz="1600" dirty="0"/>
              <a:t>If we could use the ship's daily operational data to </a:t>
            </a:r>
            <a:r>
              <a:rPr lang="en-US" sz="1600" b="1" dirty="0"/>
              <a:t>predict CII</a:t>
            </a:r>
            <a:r>
              <a:rPr lang="en-US" sz="1600" dirty="0"/>
              <a:t> quickly,</a:t>
            </a:r>
            <a:br>
              <a:rPr lang="en-US" sz="1600" dirty="0"/>
            </a:br>
            <a:r>
              <a:rPr lang="en-US" sz="1600" dirty="0"/>
              <a:t>We could give feedback right away, and that would help ships stay efficient.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r>
              <a:rPr lang="en-US" sz="1600" b="1" dirty="0"/>
              <a:t>My Project Aim:</a:t>
            </a:r>
            <a:br>
              <a:rPr lang="en-US" sz="1600" dirty="0"/>
            </a:br>
            <a:r>
              <a:rPr lang="en-US" sz="1600" dirty="0"/>
              <a:t>Build a machine learning (ML) model that takes in real ship data and </a:t>
            </a:r>
            <a:r>
              <a:rPr lang="en-US" sz="1600" b="1" dirty="0"/>
              <a:t>predicts CII</a:t>
            </a:r>
            <a:r>
              <a:rPr lang="en-US" sz="1600" dirty="0"/>
              <a:t> for each day.</a:t>
            </a:r>
          </a:p>
          <a:p>
            <a:r>
              <a:rPr lang="en-US" sz="1600" b="1" dirty="0"/>
              <a:t>Bonus:</a:t>
            </a:r>
            <a:br>
              <a:rPr lang="en-US" sz="1600" dirty="0"/>
            </a:br>
            <a:r>
              <a:rPr lang="en-US" sz="1600" dirty="0"/>
              <a:t>The model should also tell the crew how to </a:t>
            </a:r>
            <a:r>
              <a:rPr lang="en-US" sz="1600" b="1" dirty="0"/>
              <a:t>improve their CII rating</a:t>
            </a:r>
            <a:r>
              <a:rPr lang="en-US" sz="1600" dirty="0"/>
              <a:t> by suggesting small changes.</a:t>
            </a:r>
          </a:p>
          <a:p>
            <a:endParaRPr lang="en-US" sz="1600" dirty="0"/>
          </a:p>
          <a:p>
            <a:pPr marL="0" indent="0">
              <a:buNone/>
            </a:pPr>
            <a:endParaRPr lang="en-IN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08BBBB-4F98-43F7-029F-9152D1FAEE7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F17018-B59F-4223-BB43-B99E1082F0C7}" type="slidenum">
              <a:rPr lang="en-US" smtClean="0"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6D58D9-390C-37E2-FECF-FFA678796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Reducing Ship Pollution with Data</a:t>
            </a:r>
            <a:endParaRPr lang="en-IN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2B939-FDC7-689C-56AB-123940B23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133" y="1623964"/>
            <a:ext cx="2803566" cy="283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50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9DB3CD-FB7C-2167-A1F6-FA91C57ED0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141" y="1000687"/>
            <a:ext cx="10890726" cy="5162983"/>
          </a:xfrm>
        </p:spPr>
        <p:txBody>
          <a:bodyPr/>
          <a:lstStyle/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My Goal:</a:t>
            </a:r>
          </a:p>
          <a:p>
            <a:pPr marL="0" indent="0">
              <a:buNone/>
            </a:pPr>
            <a:br>
              <a:rPr lang="en-US" sz="1800" dirty="0"/>
            </a:br>
            <a:r>
              <a:rPr lang="en-US" sz="1800" dirty="0"/>
              <a:t>Build a </a:t>
            </a:r>
            <a:r>
              <a:rPr lang="en-US" sz="1800" b="1" dirty="0"/>
              <a:t>Machine Learning model</a:t>
            </a:r>
            <a:r>
              <a:rPr lang="en-US" sz="1800" dirty="0"/>
              <a:t> that:</a:t>
            </a:r>
          </a:p>
          <a:p>
            <a:r>
              <a:rPr lang="en-US" sz="1800" dirty="0"/>
              <a:t>Takes in </a:t>
            </a:r>
            <a:r>
              <a:rPr lang="en-US" sz="1800" b="1" dirty="0"/>
              <a:t>daily ship data</a:t>
            </a:r>
            <a:r>
              <a:rPr lang="en-US" sz="1800" dirty="0"/>
              <a:t> (like distance travelled, speed, fuel, wind)</a:t>
            </a:r>
          </a:p>
          <a:p>
            <a:r>
              <a:rPr lang="en-US" sz="1800" dirty="0"/>
              <a:t>Calculates or predicts the </a:t>
            </a:r>
            <a:r>
              <a:rPr lang="en-US" sz="1800" b="1" dirty="0"/>
              <a:t>CII for that day</a:t>
            </a:r>
            <a:endParaRPr lang="en-US" sz="1800" dirty="0"/>
          </a:p>
          <a:p>
            <a:r>
              <a:rPr lang="en-US" sz="1800" dirty="0"/>
              <a:t>Assigns a </a:t>
            </a:r>
            <a:r>
              <a:rPr lang="en-US" sz="1800" b="1" dirty="0"/>
              <a:t>clear A–E rating</a:t>
            </a:r>
            <a:endParaRPr lang="en-US" sz="1800" dirty="0"/>
          </a:p>
          <a:p>
            <a:r>
              <a:rPr lang="en-US" sz="1800" dirty="0"/>
              <a:t>Gives </a:t>
            </a:r>
            <a:r>
              <a:rPr lang="en-US" sz="1800" b="1" dirty="0"/>
              <a:t>simple suggestions</a:t>
            </a:r>
            <a:r>
              <a:rPr lang="en-US" sz="1800" dirty="0"/>
              <a:t> to improve fuel efficiency and reduce emissions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Why This Matters:</a:t>
            </a:r>
            <a:endParaRPr lang="en-US" sz="1800" dirty="0"/>
          </a:p>
          <a:p>
            <a:r>
              <a:rPr lang="en-US" sz="1800" dirty="0"/>
              <a:t>Makes the crew more aware of how their actions affect pollution</a:t>
            </a:r>
          </a:p>
          <a:p>
            <a:r>
              <a:rPr lang="en-US" sz="1800" dirty="0"/>
              <a:t>Helps ships adjust faster and avoid long-term penalties</a:t>
            </a:r>
          </a:p>
          <a:p>
            <a:r>
              <a:rPr lang="en-US" sz="1800" dirty="0"/>
              <a:t>Saves fuel = saves money = saves the planet 🌍</a:t>
            </a: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3C373E-7BDF-DC25-AB43-A4B2342C75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F17018-B59F-4223-BB43-B99E1082F0C7}" type="slidenum">
              <a:rPr lang="en-US" smtClean="0"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31E3BF-D529-E013-C672-BF0A48E7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Reducing Ship Pollution with Data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171685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eedom">
      <a:majorFont>
        <a:latin typeface="Meiryo"/>
        <a:ea typeface="メイリオ"/>
        <a:cs typeface=""/>
      </a:majorFont>
      <a:minorFont>
        <a:latin typeface="Meiryo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B0CD9D7717C4D84FBB9F3F8A62C420EB" ma:contentTypeVersion="3" ma:contentTypeDescription="新しいドキュメントを作成します。" ma:contentTypeScope="" ma:versionID="64464574472de4ec9693940c22126648">
  <xsd:schema xmlns:xsd="http://www.w3.org/2001/XMLSchema" xmlns:xs="http://www.w3.org/2001/XMLSchema" xmlns:p="http://schemas.microsoft.com/office/2006/metadata/properties" xmlns:ns2="db6e8345-196f-441e-bbc7-fbeb16cce4f5" targetNamespace="http://schemas.microsoft.com/office/2006/metadata/properties" ma:root="true" ma:fieldsID="82ae1d37081102c31f7816366666ebb2" ns2:_="">
    <xsd:import namespace="db6e8345-196f-441e-bbc7-fbeb16cce4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6e8345-196f-441e-bbc7-fbeb16cce4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A5D5E6-B247-4309-B4D7-B9CF8637E11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90D9B2C-C7BD-48F3-B652-F54759677C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6e8345-196f-441e-bbc7-fbeb16cce4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84823E9-FF28-470F-86A9-4726AE61213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2125</Words>
  <Application>Microsoft Office PowerPoint</Application>
  <PresentationFormat>Widescreen</PresentationFormat>
  <Paragraphs>275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Meiryo</vt:lpstr>
      <vt:lpstr>Meiryo</vt:lpstr>
      <vt:lpstr>Yu Gothic</vt:lpstr>
      <vt:lpstr>Arial</vt:lpstr>
      <vt:lpstr>fkGroteskNeue</vt:lpstr>
      <vt:lpstr>Neue Haas Grotesk Text Pro</vt:lpstr>
      <vt:lpstr>Office Theme</vt:lpstr>
      <vt:lpstr>Real-Time and Predictive CII Monitoring for RO-RO Ships</vt:lpstr>
      <vt:lpstr>Maritime Decarbonization: The Burning Issue</vt:lpstr>
      <vt:lpstr>Maritime Decarbonization: The Burning Issue</vt:lpstr>
      <vt:lpstr>Tackling the Challenge: CII as a Solution</vt:lpstr>
      <vt:lpstr>Tackling the Challenge: CII as a Solution</vt:lpstr>
      <vt:lpstr>How to Calculate CII</vt:lpstr>
      <vt:lpstr>PowerPoint Presentation</vt:lpstr>
      <vt:lpstr>Reducing Ship Pollution with Data</vt:lpstr>
      <vt:lpstr>Reducing Ship Pollution with Data</vt:lpstr>
      <vt:lpstr>How the ML Model Was Built</vt:lpstr>
      <vt:lpstr>Sample Data – RO-RO Ship</vt:lpstr>
      <vt:lpstr>Data Cleaning &amp; Preprocessing</vt:lpstr>
      <vt:lpstr>Feature Engineering</vt:lpstr>
      <vt:lpstr>Feature Engineering</vt:lpstr>
      <vt:lpstr>Annual CII Estimation</vt:lpstr>
      <vt:lpstr>Exploratory Analysis</vt:lpstr>
      <vt:lpstr>Feature Selection &amp; Modeling Strategy</vt:lpstr>
      <vt:lpstr>Model Comparison</vt:lpstr>
      <vt:lpstr>Hyperparameter Tuning</vt:lpstr>
      <vt:lpstr>Final Model – Ridge Regression</vt:lpstr>
      <vt:lpstr>Summary of ML Model 1</vt:lpstr>
      <vt:lpstr>Easy to Use for the Crew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福井 謙一</dc:creator>
  <cp:lastModifiedBy>Siddhartha Kommu</cp:lastModifiedBy>
  <cp:revision>11</cp:revision>
  <dcterms:created xsi:type="dcterms:W3CDTF">2023-10-02T05:10:49Z</dcterms:created>
  <dcterms:modified xsi:type="dcterms:W3CDTF">2025-07-11T07:58:01Z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0x010100B0CD9D7717C4D84FBB9F3F8A62C420EB</vt:lpwstr>
  </property>
</Properties>
</file>